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92" r:id="rId5"/>
    <p:sldId id="294" r:id="rId6"/>
    <p:sldId id="276" r:id="rId7"/>
    <p:sldId id="275" r:id="rId8"/>
    <p:sldId id="293" r:id="rId9"/>
    <p:sldId id="296" r:id="rId10"/>
    <p:sldId id="304" r:id="rId11"/>
    <p:sldId id="278" r:id="rId12"/>
    <p:sldId id="298" r:id="rId13"/>
    <p:sldId id="297" r:id="rId14"/>
    <p:sldId id="299" r:id="rId15"/>
    <p:sldId id="300" r:id="rId16"/>
    <p:sldId id="301" r:id="rId17"/>
    <p:sldId id="302" r:id="rId18"/>
    <p:sldId id="303" r:id="rId19"/>
    <p:sldId id="28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5634"/>
  </p:normalViewPr>
  <p:slideViewPr>
    <p:cSldViewPr snapToGrid="0" showGuides="1">
      <p:cViewPr varScale="1">
        <p:scale>
          <a:sx n="67" d="100"/>
          <a:sy n="67" d="100"/>
        </p:scale>
        <p:origin x="680" y="5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5/26/2025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98C1-E68D-61A5-2AB9-5DF5900DC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BE5FA-0529-90A1-34FF-94DC383C28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2175B6B-63BC-7177-33A2-2F7604E0BF4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5C968E4-D06D-2ACE-5440-79E47793C50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67230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72AD3-8E92-ADE5-35D8-02668314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E2B84-C9ED-0AC6-4735-6012F4B16A6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DB69E86-95D3-2833-887E-D94F4D9BDC8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F5F2E61-4636-F375-F0E9-9A1D1D231D4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12315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DA69-43D7-5B6C-F870-78A50E162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FF696-7C10-A722-757B-349E694227C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BFDB785-6E3B-74B7-1504-E141BFDDA11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67B0FFA-D103-6DC1-0B07-FF71AC0E6BB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1320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2FE2-21C9-3808-0B29-D795427EA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67EE0-2AF4-C03B-4CC4-4DA7420E19D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D8B7A81-9787-B4CB-4C20-D9B1C4D478F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14557E-E816-9CEA-33CE-77C0F0D8554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66983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1C919-BC30-EE63-3C5E-54CDF58A0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61401-656D-AFA9-421F-D8A2C8C1134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AEAD806-DCAC-0C1C-41B0-165CBB0E12B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BBE282D-63C5-BE43-D123-0585E4870EF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4053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4522F-0B57-F96D-4C82-7913C5B6B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7F923-500B-8FF6-4302-BD9D7644932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E901FBF-26B9-BFAB-E06F-D297F680872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AE776D8-002E-C9A9-0EE6-66376E649C7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98521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DD77-A002-DFD6-41B1-84E0EB364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DC2B5-198D-D956-750E-9E166383154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F54F521-4CC1-7146-2DA5-04661613602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F1FBAD9-34E8-2043-62E5-A56ABAC0522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2016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D96F-F265-A80C-A929-0DB4FA6B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0B81E-F86E-3DBA-2613-EC40AD94C01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32CDA7B-D152-E47D-17F4-4C3EECFDBFCD}"/>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C6976F1-F375-D9C8-03C3-E179EE90A20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54018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6011B-61CD-9FCD-AA0A-3994B42A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23B86-811F-E9DC-E065-C575E7FE884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79574AD-BAEC-273C-E6E1-D59F068B9A0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6DFF4F2-BB39-9973-8F48-FAC209A94A8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2594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hyperlink" Target="http://lirvin.net/WGuides/collabwrite.html" TargetMode="External"/><Relationship Id="rId3" Type="http://schemas.openxmlformats.org/officeDocument/2006/relationships/image" Target="../media/image15.jpeg"/><Relationship Id="rId7"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blog.naver.com/samwonbks/223873006019" TargetMode="External"/><Relationship Id="rId5" Type="http://schemas.openxmlformats.org/officeDocument/2006/relationships/image" Target="../media/image17.jp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953666" y="4733028"/>
            <a:ext cx="2627734" cy="760288"/>
          </a:xfrm>
          <a:ln w="28575">
            <a:solidFill>
              <a:srgbClr val="F8F6F5"/>
            </a:solidFill>
          </a:ln>
        </p:spPr>
        <p:txBody>
          <a:bodyPr/>
          <a:lstStyle/>
          <a:p>
            <a:r>
              <a:rPr lang="en-US" dirty="0"/>
              <a:t>By: Jasdev Singh</a:t>
            </a:r>
            <a:br>
              <a:rPr lang="en-US" dirty="0"/>
            </a:br>
            <a:r>
              <a:rPr lang="en-US" dirty="0"/>
              <a:t>UID: O23MCA110027</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15" r="21015"/>
          <a:stretch/>
        </p:blipFill>
        <p:spPr>
          <a:xfrm>
            <a:off x="6928183" y="1126636"/>
            <a:ext cx="3911267" cy="4497973"/>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117685" y="3989086"/>
            <a:ext cx="1464589" cy="174227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144947AA-C1F3-A7D4-B573-63DE42599521}"/>
              </a:ext>
            </a:extLst>
          </p:cNvPr>
          <p:cNvSpPr txBox="1">
            <a:spLocks/>
          </p:cNvSpPr>
          <p:nvPr/>
        </p:nvSpPr>
        <p:spPr>
          <a:xfrm>
            <a:off x="696537" y="1775914"/>
            <a:ext cx="4980051" cy="2524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br>
              <a:rPr lang="en-US" sz="3200" b="0" dirty="0"/>
            </a:br>
            <a:endParaRPr lang="en-US" sz="3200" b="0" dirty="0"/>
          </a:p>
          <a:p>
            <a:pPr algn="ctr"/>
            <a:r>
              <a:rPr lang="en-US" sz="4000" b="0" dirty="0"/>
              <a:t>Presentation on</a:t>
            </a:r>
          </a:p>
          <a:p>
            <a:pPr algn="ctr"/>
            <a:endParaRPr lang="en-US" sz="2000" b="0" dirty="0"/>
          </a:p>
          <a:p>
            <a:pPr algn="ctr"/>
            <a:r>
              <a:rPr lang="en-US" sz="4000" b="0" dirty="0"/>
              <a:t> BLOGMAZE</a:t>
            </a:r>
            <a:br>
              <a:rPr lang="en-US" sz="2400" b="0" dirty="0"/>
            </a:br>
            <a:br>
              <a:rPr lang="en-US" sz="2400" b="0" dirty="0"/>
            </a:br>
            <a:r>
              <a:rPr lang="en-US" sz="2400" b="0" dirty="0"/>
              <a:t>A full stack web application</a:t>
            </a:r>
            <a:br>
              <a:rPr lang="en-US" dirty="0"/>
            </a:br>
            <a:endParaRPr lang="en-US" dirty="0"/>
          </a:p>
        </p:txBody>
      </p:sp>
      <p:cxnSp>
        <p:nvCxnSpPr>
          <p:cNvPr id="5" name="Straight Connector 4">
            <a:extLst>
              <a:ext uri="{FF2B5EF4-FFF2-40B4-BE49-F238E27FC236}">
                <a16:creationId xmlns:a16="http://schemas.microsoft.com/office/drawing/2014/main" id="{A92495B2-8DFA-34A9-A9EA-EB0F31637573}"/>
              </a:ext>
            </a:extLst>
          </p:cNvPr>
          <p:cNvCxnSpPr/>
          <p:nvPr/>
        </p:nvCxnSpPr>
        <p:spPr>
          <a:xfrm>
            <a:off x="1952625" y="4781549"/>
            <a:ext cx="0" cy="504000"/>
          </a:xfrm>
          <a:prstGeom prst="line">
            <a:avLst/>
          </a:prstGeom>
          <a:ln w="381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6" name="Freeform: Shape 11">
            <a:extLst>
              <a:ext uri="{FF2B5EF4-FFF2-40B4-BE49-F238E27FC236}">
                <a16:creationId xmlns:a16="http://schemas.microsoft.com/office/drawing/2014/main" id="{82E7608A-EF35-88CA-1C87-9546CF1356FC}"/>
              </a:ext>
              <a:ext uri="{C183D7F6-B498-43B3-948B-1728B52AA6E4}">
                <adec:decorative xmlns:adec="http://schemas.microsoft.com/office/drawing/2017/decorative" val="1"/>
              </a:ext>
            </a:extLst>
          </p:cNvPr>
          <p:cNvSpPr/>
          <p:nvPr/>
        </p:nvSpPr>
        <p:spPr>
          <a:xfrm>
            <a:off x="10238334" y="511317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F441-4388-2E4A-EFB0-BCB33ED740A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637DEF3-1B71-422B-EB69-19A1FA66CA09}"/>
              </a:ext>
            </a:extLst>
          </p:cNvPr>
          <p:cNvSpPr>
            <a:spLocks noGrp="1"/>
          </p:cNvSpPr>
          <p:nvPr>
            <p:ph type="title"/>
          </p:nvPr>
        </p:nvSpPr>
        <p:spPr>
          <a:xfrm>
            <a:off x="587829" y="507076"/>
            <a:ext cx="10515600" cy="607349"/>
          </a:xfrm>
        </p:spPr>
        <p:txBody>
          <a:bodyPr/>
          <a:lstStyle/>
          <a:p>
            <a:r>
              <a:rPr lang="en-US" sz="2800" b="0" dirty="0"/>
              <a:t>Home Page</a:t>
            </a:r>
          </a:p>
        </p:txBody>
      </p:sp>
      <p:sp>
        <p:nvSpPr>
          <p:cNvPr id="5" name="Slide Number Placeholder 4">
            <a:extLst>
              <a:ext uri="{FF2B5EF4-FFF2-40B4-BE49-F238E27FC236}">
                <a16:creationId xmlns:a16="http://schemas.microsoft.com/office/drawing/2014/main" id="{F941AB63-C839-B8E0-3B06-820C41781E7C}"/>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2" name="Footer Placeholder 7">
            <a:extLst>
              <a:ext uri="{FF2B5EF4-FFF2-40B4-BE49-F238E27FC236}">
                <a16:creationId xmlns:a16="http://schemas.microsoft.com/office/drawing/2014/main" id="{3054A2BC-570D-1964-2588-E7449BB6CB56}"/>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4098122C-DA97-1145-7C2D-5CBDCAF1991E}"/>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navigates to homepage from login page when provides valid credentials and click login button </a:t>
            </a:r>
          </a:p>
        </p:txBody>
      </p:sp>
      <p:pic>
        <p:nvPicPr>
          <p:cNvPr id="4" name="Picture 3">
            <a:extLst>
              <a:ext uri="{FF2B5EF4-FFF2-40B4-BE49-F238E27FC236}">
                <a16:creationId xmlns:a16="http://schemas.microsoft.com/office/drawing/2014/main" id="{7BC3D4E6-3756-ABDA-9C66-3D6C76F42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959" y="1578720"/>
            <a:ext cx="8975271" cy="4091664"/>
          </a:xfrm>
          <a:prstGeom prst="rect">
            <a:avLst/>
          </a:prstGeom>
          <a:ln w="12700">
            <a:solidFill>
              <a:schemeClr val="accent2">
                <a:lumMod val="75000"/>
              </a:schemeClr>
            </a:solidFill>
          </a:ln>
        </p:spPr>
      </p:pic>
    </p:spTree>
    <p:extLst>
      <p:ext uri="{BB962C8B-B14F-4D97-AF65-F5344CB8AC3E}">
        <p14:creationId xmlns:p14="http://schemas.microsoft.com/office/powerpoint/2010/main" val="333329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EBA33-6495-00D1-5165-C433F407A7A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D44AA99-B17B-8701-F719-4D84CFCA7E20}"/>
              </a:ext>
            </a:extLst>
          </p:cNvPr>
          <p:cNvSpPr>
            <a:spLocks noGrp="1"/>
          </p:cNvSpPr>
          <p:nvPr>
            <p:ph type="title"/>
          </p:nvPr>
        </p:nvSpPr>
        <p:spPr>
          <a:xfrm>
            <a:off x="587829" y="507076"/>
            <a:ext cx="10515600" cy="607349"/>
          </a:xfrm>
        </p:spPr>
        <p:txBody>
          <a:bodyPr/>
          <a:lstStyle/>
          <a:p>
            <a:r>
              <a:rPr lang="en-US" sz="2800" b="0" dirty="0"/>
              <a:t>Single Post Page</a:t>
            </a:r>
          </a:p>
        </p:txBody>
      </p:sp>
      <p:sp>
        <p:nvSpPr>
          <p:cNvPr id="5" name="Slide Number Placeholder 4">
            <a:extLst>
              <a:ext uri="{FF2B5EF4-FFF2-40B4-BE49-F238E27FC236}">
                <a16:creationId xmlns:a16="http://schemas.microsoft.com/office/drawing/2014/main" id="{CBDA4065-E26C-71A4-EA93-2989601A2DA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2" name="Footer Placeholder 7">
            <a:extLst>
              <a:ext uri="{FF2B5EF4-FFF2-40B4-BE49-F238E27FC236}">
                <a16:creationId xmlns:a16="http://schemas.microsoft.com/office/drawing/2014/main" id="{C844B20E-5FB8-9DF3-6E34-E28B0398BA61}"/>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99C919CE-16B9-C05F-AAA0-00E19CC75378}"/>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When User click Read More for Home page system will navigate to this page and allows user to read complete post</a:t>
            </a:r>
          </a:p>
        </p:txBody>
      </p:sp>
      <p:pic>
        <p:nvPicPr>
          <p:cNvPr id="7" name="Picture 6">
            <a:extLst>
              <a:ext uri="{FF2B5EF4-FFF2-40B4-BE49-F238E27FC236}">
                <a16:creationId xmlns:a16="http://schemas.microsoft.com/office/drawing/2014/main" id="{24E2CAB6-DCA3-CC95-74FB-85C72D0A708A}"/>
              </a:ext>
            </a:extLst>
          </p:cNvPr>
          <p:cNvPicPr>
            <a:picLocks noChangeAspect="1"/>
          </p:cNvPicPr>
          <p:nvPr/>
        </p:nvPicPr>
        <p:blipFill>
          <a:blip r:embed="rId3"/>
          <a:stretch>
            <a:fillRect/>
          </a:stretch>
        </p:blipFill>
        <p:spPr>
          <a:xfrm>
            <a:off x="1285875" y="1504661"/>
            <a:ext cx="9399601" cy="4323023"/>
          </a:xfrm>
          <a:prstGeom prst="rect">
            <a:avLst/>
          </a:prstGeom>
          <a:ln>
            <a:solidFill>
              <a:schemeClr val="accent2">
                <a:lumMod val="75000"/>
              </a:schemeClr>
            </a:solidFill>
          </a:ln>
        </p:spPr>
      </p:pic>
    </p:spTree>
    <p:extLst>
      <p:ext uri="{BB962C8B-B14F-4D97-AF65-F5344CB8AC3E}">
        <p14:creationId xmlns:p14="http://schemas.microsoft.com/office/powerpoint/2010/main" val="4166838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8C765-B4FC-90F8-6DC6-981CD3BBF3E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A311407-B45D-D53A-BB78-4CF2907B8660}"/>
              </a:ext>
            </a:extLst>
          </p:cNvPr>
          <p:cNvSpPr>
            <a:spLocks noGrp="1"/>
          </p:cNvSpPr>
          <p:nvPr>
            <p:ph type="title"/>
          </p:nvPr>
        </p:nvSpPr>
        <p:spPr>
          <a:xfrm>
            <a:off x="587829" y="507076"/>
            <a:ext cx="10515600" cy="607349"/>
          </a:xfrm>
        </p:spPr>
        <p:txBody>
          <a:bodyPr/>
          <a:lstStyle/>
          <a:p>
            <a:r>
              <a:rPr lang="en-US" sz="2800" b="0" dirty="0"/>
              <a:t>Write Page</a:t>
            </a:r>
          </a:p>
        </p:txBody>
      </p:sp>
      <p:sp>
        <p:nvSpPr>
          <p:cNvPr id="5" name="Slide Number Placeholder 4">
            <a:extLst>
              <a:ext uri="{FF2B5EF4-FFF2-40B4-BE49-F238E27FC236}">
                <a16:creationId xmlns:a16="http://schemas.microsoft.com/office/drawing/2014/main" id="{A582444F-A993-87C9-9907-EF983608899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2" name="Footer Placeholder 7">
            <a:extLst>
              <a:ext uri="{FF2B5EF4-FFF2-40B4-BE49-F238E27FC236}">
                <a16:creationId xmlns:a16="http://schemas.microsoft.com/office/drawing/2014/main" id="{EFA1F58E-D766-E2A2-5BB7-3C7E5A0B81A9}"/>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4BAE6139-3C8B-6B97-2009-CEEBD4C7BC85}"/>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navigate to this page by clicking “Write Blog” Button from navigation bar </a:t>
            </a:r>
          </a:p>
        </p:txBody>
      </p:sp>
      <p:pic>
        <p:nvPicPr>
          <p:cNvPr id="4" name="Picture 3">
            <a:extLst>
              <a:ext uri="{FF2B5EF4-FFF2-40B4-BE49-F238E27FC236}">
                <a16:creationId xmlns:a16="http://schemas.microsoft.com/office/drawing/2014/main" id="{385BBFB7-474B-AAD2-4988-A1CB565AF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40" y="1457326"/>
            <a:ext cx="9574589" cy="4429303"/>
          </a:xfrm>
          <a:prstGeom prst="rect">
            <a:avLst/>
          </a:prstGeom>
          <a:ln w="12700">
            <a:solidFill>
              <a:schemeClr val="accent2">
                <a:lumMod val="75000"/>
              </a:schemeClr>
            </a:solidFill>
          </a:ln>
        </p:spPr>
      </p:pic>
    </p:spTree>
    <p:extLst>
      <p:ext uri="{BB962C8B-B14F-4D97-AF65-F5344CB8AC3E}">
        <p14:creationId xmlns:p14="http://schemas.microsoft.com/office/powerpoint/2010/main" val="250546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DA9D7-E5D6-B832-0E78-5EEA0F9101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14AB798-65D8-FCF5-3122-AA808566EFF8}"/>
              </a:ext>
            </a:extLst>
          </p:cNvPr>
          <p:cNvSpPr>
            <a:spLocks noGrp="1"/>
          </p:cNvSpPr>
          <p:nvPr>
            <p:ph type="title"/>
          </p:nvPr>
        </p:nvSpPr>
        <p:spPr>
          <a:xfrm>
            <a:off x="587829" y="507076"/>
            <a:ext cx="10515600" cy="607349"/>
          </a:xfrm>
        </p:spPr>
        <p:txBody>
          <a:bodyPr/>
          <a:lstStyle/>
          <a:p>
            <a:r>
              <a:rPr lang="en-US" sz="2800" b="0" dirty="0"/>
              <a:t>Summary Popup page</a:t>
            </a:r>
          </a:p>
        </p:txBody>
      </p:sp>
      <p:sp>
        <p:nvSpPr>
          <p:cNvPr id="5" name="Slide Number Placeholder 4">
            <a:extLst>
              <a:ext uri="{FF2B5EF4-FFF2-40B4-BE49-F238E27FC236}">
                <a16:creationId xmlns:a16="http://schemas.microsoft.com/office/drawing/2014/main" id="{8BAD6981-5037-96B9-5393-B010A2BFED1F}"/>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2" name="Footer Placeholder 7">
            <a:extLst>
              <a:ext uri="{FF2B5EF4-FFF2-40B4-BE49-F238E27FC236}">
                <a16:creationId xmlns:a16="http://schemas.microsoft.com/office/drawing/2014/main" id="{FA847390-789A-9B63-26B2-50460538B0A7}"/>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277C0752-7765-8543-BB86-AE4226ECF41A}"/>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On click “Get Summary” from single post page it will show quick summary of post</a:t>
            </a:r>
          </a:p>
        </p:txBody>
      </p:sp>
      <p:pic>
        <p:nvPicPr>
          <p:cNvPr id="7" name="Picture 6">
            <a:extLst>
              <a:ext uri="{FF2B5EF4-FFF2-40B4-BE49-F238E27FC236}">
                <a16:creationId xmlns:a16="http://schemas.microsoft.com/office/drawing/2014/main" id="{ADCCC2AB-2ECC-1CF0-B1FB-AA5A2E55F9B0}"/>
              </a:ext>
            </a:extLst>
          </p:cNvPr>
          <p:cNvPicPr>
            <a:picLocks noChangeAspect="1"/>
          </p:cNvPicPr>
          <p:nvPr/>
        </p:nvPicPr>
        <p:blipFill>
          <a:blip r:embed="rId3"/>
          <a:stretch>
            <a:fillRect/>
          </a:stretch>
        </p:blipFill>
        <p:spPr>
          <a:xfrm>
            <a:off x="1264060" y="1578720"/>
            <a:ext cx="9280115" cy="4286903"/>
          </a:xfrm>
          <a:prstGeom prst="rect">
            <a:avLst/>
          </a:prstGeom>
          <a:ln w="12700">
            <a:solidFill>
              <a:schemeClr val="accent2">
                <a:lumMod val="75000"/>
              </a:schemeClr>
            </a:solidFill>
          </a:ln>
        </p:spPr>
      </p:pic>
    </p:spTree>
    <p:extLst>
      <p:ext uri="{BB962C8B-B14F-4D97-AF65-F5344CB8AC3E}">
        <p14:creationId xmlns:p14="http://schemas.microsoft.com/office/powerpoint/2010/main" val="390742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69E59-650C-7018-92C3-6936455DBEB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5850ED9-7B70-4368-7B33-AC0764604507}"/>
              </a:ext>
            </a:extLst>
          </p:cNvPr>
          <p:cNvSpPr>
            <a:spLocks noGrp="1"/>
          </p:cNvSpPr>
          <p:nvPr>
            <p:ph type="title"/>
          </p:nvPr>
        </p:nvSpPr>
        <p:spPr>
          <a:xfrm>
            <a:off x="587829" y="507076"/>
            <a:ext cx="10515600" cy="607349"/>
          </a:xfrm>
        </p:spPr>
        <p:txBody>
          <a:bodyPr/>
          <a:lstStyle/>
          <a:p>
            <a:r>
              <a:rPr lang="en-US" sz="2800" b="0" dirty="0"/>
              <a:t>Footer Elements</a:t>
            </a:r>
          </a:p>
        </p:txBody>
      </p:sp>
      <p:sp>
        <p:nvSpPr>
          <p:cNvPr id="5" name="Slide Number Placeholder 4">
            <a:extLst>
              <a:ext uri="{FF2B5EF4-FFF2-40B4-BE49-F238E27FC236}">
                <a16:creationId xmlns:a16="http://schemas.microsoft.com/office/drawing/2014/main" id="{901F25BD-143C-7220-194F-9A415FAF0E24}"/>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7">
            <a:extLst>
              <a:ext uri="{FF2B5EF4-FFF2-40B4-BE49-F238E27FC236}">
                <a16:creationId xmlns:a16="http://schemas.microsoft.com/office/drawing/2014/main" id="{8E9ED15F-BE07-CD12-5084-E5BA1C151B68}"/>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505F8535-45EF-6675-42F2-0AE58D7F22D1}"/>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connect with application creator through Gmail, LinkedIn and Facebook.</a:t>
            </a:r>
          </a:p>
        </p:txBody>
      </p:sp>
      <p:pic>
        <p:nvPicPr>
          <p:cNvPr id="4" name="Picture 3">
            <a:extLst>
              <a:ext uri="{FF2B5EF4-FFF2-40B4-BE49-F238E27FC236}">
                <a16:creationId xmlns:a16="http://schemas.microsoft.com/office/drawing/2014/main" id="{D00AF7E9-D643-87A9-ABE6-12C6531176AF}"/>
              </a:ext>
            </a:extLst>
          </p:cNvPr>
          <p:cNvPicPr>
            <a:picLocks noChangeAspect="1"/>
          </p:cNvPicPr>
          <p:nvPr/>
        </p:nvPicPr>
        <p:blipFill>
          <a:blip r:embed="rId3"/>
          <a:stretch>
            <a:fillRect/>
          </a:stretch>
        </p:blipFill>
        <p:spPr>
          <a:xfrm>
            <a:off x="1492431" y="1578720"/>
            <a:ext cx="8556308" cy="4059374"/>
          </a:xfrm>
          <a:prstGeom prst="rect">
            <a:avLst/>
          </a:prstGeom>
          <a:solidFill>
            <a:schemeClr val="accent2"/>
          </a:solidFill>
          <a:ln>
            <a:solidFill>
              <a:schemeClr val="accent2">
                <a:lumMod val="75000"/>
              </a:schemeClr>
            </a:solidFill>
          </a:ln>
        </p:spPr>
      </p:pic>
    </p:spTree>
    <p:extLst>
      <p:ext uri="{BB962C8B-B14F-4D97-AF65-F5344CB8AC3E}">
        <p14:creationId xmlns:p14="http://schemas.microsoft.com/office/powerpoint/2010/main" val="170910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FDC48-2820-9099-762D-AC722202B44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189DBC5-876A-C0BF-9CA7-FDF0686CAA50}"/>
              </a:ext>
            </a:extLst>
          </p:cNvPr>
          <p:cNvSpPr>
            <a:spLocks noGrp="1"/>
          </p:cNvSpPr>
          <p:nvPr>
            <p:ph type="title"/>
          </p:nvPr>
        </p:nvSpPr>
        <p:spPr>
          <a:xfrm>
            <a:off x="587829" y="507076"/>
            <a:ext cx="10515600" cy="607349"/>
          </a:xfrm>
        </p:spPr>
        <p:txBody>
          <a:bodyPr/>
          <a:lstStyle/>
          <a:p>
            <a:r>
              <a:rPr lang="en-US" sz="2800" b="0" dirty="0"/>
              <a:t>Footer Elements</a:t>
            </a:r>
          </a:p>
        </p:txBody>
      </p:sp>
      <p:sp>
        <p:nvSpPr>
          <p:cNvPr id="5" name="Slide Number Placeholder 4">
            <a:extLst>
              <a:ext uri="{FF2B5EF4-FFF2-40B4-BE49-F238E27FC236}">
                <a16:creationId xmlns:a16="http://schemas.microsoft.com/office/drawing/2014/main" id="{1D05EB3D-808B-F545-006E-7022BFA5F525}"/>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7">
            <a:extLst>
              <a:ext uri="{FF2B5EF4-FFF2-40B4-BE49-F238E27FC236}">
                <a16:creationId xmlns:a16="http://schemas.microsoft.com/office/drawing/2014/main" id="{222CE831-3088-084F-CD69-E0A541327802}"/>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3C6E24E5-2671-F349-434C-19DD4CF763A0}"/>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connect with application creator through Gmail, LinkedIn and Facebook.</a:t>
            </a:r>
          </a:p>
        </p:txBody>
      </p:sp>
      <p:pic>
        <p:nvPicPr>
          <p:cNvPr id="6" name="Picture 5">
            <a:extLst>
              <a:ext uri="{FF2B5EF4-FFF2-40B4-BE49-F238E27FC236}">
                <a16:creationId xmlns:a16="http://schemas.microsoft.com/office/drawing/2014/main" id="{CDD77FE7-FAD7-7E06-0E59-BF442F01B5C6}"/>
              </a:ext>
            </a:extLst>
          </p:cNvPr>
          <p:cNvPicPr>
            <a:picLocks noChangeAspect="1"/>
          </p:cNvPicPr>
          <p:nvPr/>
        </p:nvPicPr>
        <p:blipFill>
          <a:blip r:embed="rId3"/>
          <a:stretch>
            <a:fillRect/>
          </a:stretch>
        </p:blipFill>
        <p:spPr>
          <a:xfrm>
            <a:off x="802958" y="1850548"/>
            <a:ext cx="4959668" cy="3369152"/>
          </a:xfrm>
          <a:prstGeom prst="rect">
            <a:avLst/>
          </a:prstGeom>
          <a:ln>
            <a:solidFill>
              <a:schemeClr val="accent2">
                <a:lumMod val="75000"/>
              </a:schemeClr>
            </a:solidFill>
          </a:ln>
        </p:spPr>
      </p:pic>
      <p:pic>
        <p:nvPicPr>
          <p:cNvPr id="7" name="Picture 6">
            <a:extLst>
              <a:ext uri="{FF2B5EF4-FFF2-40B4-BE49-F238E27FC236}">
                <a16:creationId xmlns:a16="http://schemas.microsoft.com/office/drawing/2014/main" id="{8CDCD528-A6D9-C24A-E8C3-0EBA2730A6C9}"/>
              </a:ext>
            </a:extLst>
          </p:cNvPr>
          <p:cNvPicPr>
            <a:picLocks noChangeAspect="1"/>
          </p:cNvPicPr>
          <p:nvPr/>
        </p:nvPicPr>
        <p:blipFill>
          <a:blip r:embed="rId4"/>
          <a:stretch>
            <a:fillRect/>
          </a:stretch>
        </p:blipFill>
        <p:spPr>
          <a:xfrm>
            <a:off x="6213158" y="1800792"/>
            <a:ext cx="5175885" cy="3418908"/>
          </a:xfrm>
          <a:prstGeom prst="rect">
            <a:avLst/>
          </a:prstGeom>
          <a:ln>
            <a:solidFill>
              <a:schemeClr val="accent2">
                <a:lumMod val="75000"/>
              </a:schemeClr>
            </a:solidFill>
          </a:ln>
        </p:spPr>
      </p:pic>
    </p:spTree>
    <p:extLst>
      <p:ext uri="{BB962C8B-B14F-4D97-AF65-F5344CB8AC3E}">
        <p14:creationId xmlns:p14="http://schemas.microsoft.com/office/powerpoint/2010/main" val="363479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16</a:t>
            </a:fld>
            <a:endParaRPr lang="en-US" altLang="zh-CN" dirty="0"/>
          </a:p>
        </p:txBody>
      </p:sp>
      <p:sp>
        <p:nvSpPr>
          <p:cNvPr id="9" name="Title 2">
            <a:extLst>
              <a:ext uri="{FF2B5EF4-FFF2-40B4-BE49-F238E27FC236}">
                <a16:creationId xmlns:a16="http://schemas.microsoft.com/office/drawing/2014/main" id="{F13711BD-3C66-84A3-DD87-90810BA9C954}"/>
              </a:ext>
            </a:extLst>
          </p:cNvPr>
          <p:cNvSpPr>
            <a:spLocks noGrp="1"/>
          </p:cNvSpPr>
          <p:nvPr>
            <p:ph type="title"/>
          </p:nvPr>
        </p:nvSpPr>
        <p:spPr>
          <a:xfrm>
            <a:off x="1728559" y="1026338"/>
            <a:ext cx="3333066" cy="949857"/>
          </a:xfrm>
        </p:spPr>
        <p:txBody>
          <a:bodyPr/>
          <a:lstStyle/>
          <a:p>
            <a:r>
              <a:rPr lang="en-US" b="0" dirty="0">
                <a:solidFill>
                  <a:schemeClr val="accent2">
                    <a:lumMod val="50000"/>
                  </a:schemeClr>
                </a:solidFill>
              </a:rPr>
              <a:t>Conclusion</a:t>
            </a:r>
          </a:p>
        </p:txBody>
      </p:sp>
      <p:sp>
        <p:nvSpPr>
          <p:cNvPr id="10" name="Content Placeholder 7">
            <a:extLst>
              <a:ext uri="{FF2B5EF4-FFF2-40B4-BE49-F238E27FC236}">
                <a16:creationId xmlns:a16="http://schemas.microsoft.com/office/drawing/2014/main" id="{73BFDCF4-B653-1898-BA06-214B18BCC2B9}"/>
              </a:ext>
            </a:extLst>
          </p:cNvPr>
          <p:cNvSpPr txBox="1">
            <a:spLocks/>
          </p:cNvSpPr>
          <p:nvPr/>
        </p:nvSpPr>
        <p:spPr>
          <a:xfrm>
            <a:off x="665607" y="1762125"/>
            <a:ext cx="5563743" cy="38385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50"/>
              </a:spcAft>
              <a:buSzPts val="1000"/>
              <a:buNone/>
              <a:tabLst>
                <a:tab pos="457200" algn="l"/>
              </a:tabLst>
            </a:pPr>
            <a:r>
              <a:rPr lang="en-IN" sz="1600" dirty="0">
                <a:solidFill>
                  <a:srgbClr val="000000"/>
                </a:solidFill>
                <a:effectLst/>
                <a:ea typeface="Arial" panose="020B0604020202020204" pitchFamily="34" charset="0"/>
              </a:rPr>
              <a:t>This blog web application is an individual college project which focus on delivering a fully functional user-focused blog web application for both writing and reading blog posts. The goal of the project was to provide a good blogging experience that includes a clean modern user interface, backend functionality, and several useful features, including authentication, categorization of content, summarization with AI, and text to speech.</a:t>
            </a:r>
            <a:br>
              <a:rPr lang="en-IN" sz="1600" dirty="0">
                <a:solidFill>
                  <a:srgbClr val="000000"/>
                </a:solidFill>
                <a:effectLst/>
                <a:ea typeface="Arial" panose="020B0604020202020204" pitchFamily="34" charset="0"/>
              </a:rPr>
            </a:br>
            <a:r>
              <a:rPr lang="en-IN" sz="1600" dirty="0">
                <a:solidFill>
                  <a:srgbClr val="000000"/>
                </a:solidFill>
                <a:effectLst/>
                <a:ea typeface="Arial" panose="020B0604020202020204" pitchFamily="34" charset="0"/>
              </a:rPr>
              <a:t>During this project, I made connections with full stack development skills, and the different services I used including: React.js for the frontend, Node.js and Express for the backend and MySQL for data storage.</a:t>
            </a:r>
            <a:endParaRPr lang="en-US" sz="1600" dirty="0"/>
          </a:p>
        </p:txBody>
      </p:sp>
      <p:sp>
        <p:nvSpPr>
          <p:cNvPr id="13" name="Footer Placeholder 7">
            <a:extLst>
              <a:ext uri="{FF2B5EF4-FFF2-40B4-BE49-F238E27FC236}">
                <a16:creationId xmlns:a16="http://schemas.microsoft.com/office/drawing/2014/main" id="{28449A68-79D6-7CC5-E7CA-2CF01B1B6314}"/>
              </a:ext>
            </a:extLst>
          </p:cNvPr>
          <p:cNvSpPr txBox="1">
            <a:spLocks/>
          </p:cNvSpPr>
          <p:nvPr/>
        </p:nvSpPr>
        <p:spPr>
          <a:xfrm>
            <a:off x="665607" y="6217919"/>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Tree>
    <p:extLst>
      <p:ext uri="{BB962C8B-B14F-4D97-AF65-F5344CB8AC3E}">
        <p14:creationId xmlns:p14="http://schemas.microsoft.com/office/powerpoint/2010/main" val="415753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extLst>
              <a:ext uri="{837473B0-CC2E-450A-ABE3-18F120FF3D39}">
                <a1611:picAttrSrcUrl xmlns:a1611="http://schemas.microsoft.com/office/drawing/2016/11/main" r:id="rId6"/>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981450" cy="1879791"/>
          </a:xfrm>
        </p:spPr>
        <p:txBody>
          <a:bodyPr/>
          <a:lstStyle/>
          <a:p>
            <a:r>
              <a:rPr lang="en-US" dirty="0"/>
              <a:t>Jasdev Singh</a:t>
            </a:r>
          </a:p>
          <a:p>
            <a:pPr lvl="0"/>
            <a:r>
              <a:rPr lang="en-US" dirty="0"/>
              <a:t>UID: O23MCA110027</a:t>
            </a:r>
            <a:br>
              <a:rPr lang="en-US" dirty="0"/>
            </a:br>
            <a:br>
              <a:rPr lang="en-US" dirty="0"/>
            </a:br>
            <a:r>
              <a:rPr lang="en-US" dirty="0"/>
              <a:t>Masters of Computer Application (MCA),</a:t>
            </a:r>
          </a:p>
          <a:p>
            <a:pPr lvl="0"/>
            <a:r>
              <a:rPr lang="en-US" dirty="0"/>
              <a:t>Chandigarh University</a:t>
            </a:r>
          </a:p>
          <a:p>
            <a:endParaRPr lang="en-US" dirty="0"/>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a:extLst>
              <a:ext uri="{837473B0-CC2E-450A-ABE3-18F120FF3D39}">
                <a1611:picAttrSrcUrl xmlns:a1611="http://schemas.microsoft.com/office/drawing/2016/11/main" r:id="rId8"/>
              </a:ext>
            </a:extLst>
          </a:blip>
          <a:src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790700" y="2752040"/>
            <a:ext cx="1685926" cy="572185"/>
          </a:xfrm>
        </p:spPr>
        <p:txBody>
          <a:bodyPr/>
          <a:lstStyle/>
          <a:p>
            <a:r>
              <a:rPr lang="en-US" sz="3200" dirty="0">
                <a:solidFill>
                  <a:schemeClr val="accent2">
                    <a:lumMod val="50000"/>
                  </a:schemeClr>
                </a:solidFill>
                <a:latin typeface="+mj-lt"/>
              </a:rPr>
              <a:t>Agenda</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t>Blogmaze – A full stack web application</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a:t>
            </a:fld>
            <a:endParaRPr lang="en-US" altLang="zh-CN" noProof="0" dirty="0"/>
          </a:p>
        </p:txBody>
      </p:sp>
      <p:graphicFrame>
        <p:nvGraphicFramePr>
          <p:cNvPr id="7" name="Table 4">
            <a:extLst>
              <a:ext uri="{FF2B5EF4-FFF2-40B4-BE49-F238E27FC236}">
                <a16:creationId xmlns:a16="http://schemas.microsoft.com/office/drawing/2014/main" id="{DC3061A0-BD71-1EC8-EE2B-A846E607E590}"/>
              </a:ext>
            </a:extLst>
          </p:cNvPr>
          <p:cNvGraphicFramePr>
            <a:graphicFrameLocks/>
          </p:cNvGraphicFramePr>
          <p:nvPr>
            <p:extLst>
              <p:ext uri="{D42A27DB-BD31-4B8C-83A1-F6EECF244321}">
                <p14:modId xmlns:p14="http://schemas.microsoft.com/office/powerpoint/2010/main" val="1492422285"/>
              </p:ext>
            </p:extLst>
          </p:nvPr>
        </p:nvGraphicFramePr>
        <p:xfrm>
          <a:off x="6869113" y="1143000"/>
          <a:ext cx="4225607" cy="4574656"/>
        </p:xfrm>
        <a:graphic>
          <a:graphicData uri="http://schemas.openxmlformats.org/drawingml/2006/table">
            <a:tbl>
              <a:tblPr firstRow="1" bandRow="1"/>
              <a:tblGrid>
                <a:gridCol w="4225607">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2">
                              <a:lumMod val="50000"/>
                            </a:schemeClr>
                          </a:solidFill>
                          <a:latin typeface="+mn-lt"/>
                          <a:cs typeface="Gill Sans Light" panose="020B0302020104020203" pitchFamily="34" charset="-79"/>
                        </a:rPr>
                        <a:t>INTRODUCTION</a:t>
                      </a:r>
                    </a:p>
                    <a:p>
                      <a:pPr algn="r"/>
                      <a:r>
                        <a:rPr lang="en-US" sz="1800" b="0" dirty="0">
                          <a:solidFill>
                            <a:schemeClr val="accent2">
                              <a:lumMod val="50000"/>
                            </a:schemeClr>
                          </a:solidFill>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solidFill>
                            <a:schemeClr val="accent2">
                              <a:lumMod val="50000"/>
                            </a:schemeClr>
                          </a:solidFill>
                        </a:rPr>
                        <a:t>TECH STACK</a:t>
                      </a:r>
                    </a:p>
                    <a:p>
                      <a:pPr marL="0" algn="r" defTabSz="914400" rtl="0" eaLnBrk="1" latinLnBrk="0" hangingPunct="1"/>
                      <a:r>
                        <a:rPr lang="en-US" sz="1800" b="0" kern="1200" dirty="0">
                          <a:solidFill>
                            <a:schemeClr val="accent2">
                              <a:lumMod val="50000"/>
                            </a:schemeClr>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solidFill>
                            <a:schemeClr val="accent2">
                              <a:lumMod val="50000"/>
                            </a:schemeClr>
                          </a:solidFill>
                        </a:rPr>
                        <a:t>KEY FEATURES</a:t>
                      </a:r>
                    </a:p>
                    <a:p>
                      <a:pPr marL="0" algn="r" defTabSz="914400" rtl="0" eaLnBrk="1" latinLnBrk="0" hangingPunct="1"/>
                      <a:r>
                        <a:rPr lang="en-US" sz="1800" b="0" kern="1200" dirty="0">
                          <a:solidFill>
                            <a:schemeClr val="accent2">
                              <a:lumMod val="50000"/>
                            </a:schemeClr>
                          </a:solidFill>
                          <a:latin typeface="+mj-lt"/>
                          <a:ea typeface="+mn-ea"/>
                          <a:cs typeface="+mn-cs"/>
                        </a:rPr>
                        <a:t>5-6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2">
                              <a:lumMod val="50000"/>
                            </a:schemeClr>
                          </a:solidFill>
                        </a:rPr>
                        <a:t>DESIGN</a:t>
                      </a:r>
                      <a:endParaRPr lang="en-US" sz="2400" b="0" dirty="0">
                        <a:solidFill>
                          <a:schemeClr val="accent2">
                            <a:lumMod val="50000"/>
                          </a:schemeClr>
                        </a:solidFill>
                        <a:latin typeface="+mn-lt"/>
                        <a:cs typeface="Gill Sans Light" panose="020B0302020104020203" pitchFamily="34" charset="-79"/>
                      </a:endParaRPr>
                    </a:p>
                    <a:p>
                      <a:pPr marL="0" algn="r" defTabSz="914400" rtl="0" eaLnBrk="1" latinLnBrk="0" hangingPunct="1"/>
                      <a:r>
                        <a:rPr lang="en-US" sz="2000" b="0" kern="1200" dirty="0">
                          <a:solidFill>
                            <a:schemeClr val="accent2">
                              <a:lumMod val="50000"/>
                            </a:schemeClr>
                          </a:solidFill>
                          <a:latin typeface="+mj-lt"/>
                          <a:ea typeface="+mn-ea"/>
                          <a:cs typeface="+mn-cs"/>
                        </a:rPr>
                        <a:t> </a:t>
                      </a:r>
                      <a:r>
                        <a:rPr lang="en-US" sz="1800" b="0" kern="1200" dirty="0">
                          <a:solidFill>
                            <a:schemeClr val="accent2">
                              <a:lumMod val="50000"/>
                            </a:schemeClr>
                          </a:solidFill>
                          <a:latin typeface="+mj-lt"/>
                          <a:ea typeface="+mn-ea"/>
                          <a:cs typeface="+mn-cs"/>
                        </a:rPr>
                        <a:t>7-15</a:t>
                      </a:r>
                      <a:endParaRPr lang="en-US" sz="2000" b="0" kern="1200" dirty="0">
                        <a:solidFill>
                          <a:schemeClr val="accent2">
                            <a:lumMod val="50000"/>
                          </a:schemeClr>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2">
                              <a:lumMod val="50000"/>
                            </a:schemeClr>
                          </a:solidFill>
                        </a:rPr>
                        <a:t>CONCLUSION</a:t>
                      </a:r>
                      <a:endParaRPr lang="en-US" sz="2400" b="0" dirty="0">
                        <a:solidFill>
                          <a:schemeClr val="accent2">
                            <a:lumMod val="50000"/>
                          </a:schemeClr>
                        </a:solidFill>
                        <a:latin typeface="+mn-lt"/>
                        <a:cs typeface="Gill Sans Light" panose="020B0302020104020203" pitchFamily="34" charset="-79"/>
                      </a:endParaRPr>
                    </a:p>
                    <a:p>
                      <a:pPr marL="0" algn="r" defTabSz="914400" rtl="0" eaLnBrk="1" latinLnBrk="0" hangingPunct="1"/>
                      <a:r>
                        <a:rPr lang="en-US" sz="1800" b="0" kern="1200" dirty="0">
                          <a:solidFill>
                            <a:schemeClr val="accent2">
                              <a:lumMod val="50000"/>
                            </a:schemeClr>
                          </a:solidFill>
                          <a:latin typeface="+mj-lt"/>
                          <a:ea typeface="+mn-ea"/>
                          <a:cs typeface="+mn-cs"/>
                        </a:rPr>
                        <a:t>16</a:t>
                      </a:r>
                      <a:endParaRPr lang="en-US" sz="2000" b="0" kern="1200" dirty="0">
                        <a:solidFill>
                          <a:schemeClr val="accent2">
                            <a:lumMod val="50000"/>
                          </a:schemeClr>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295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699016"/>
            <a:ext cx="4260180" cy="1325563"/>
          </a:xfrm>
        </p:spPr>
        <p:txBody>
          <a:bodyPr/>
          <a:lstStyle/>
          <a:p>
            <a:pPr algn="ctr"/>
            <a:r>
              <a:rPr lang="en-US" altLang="zh-CN" sz="4800" b="0" dirty="0">
                <a:solidFill>
                  <a:schemeClr val="accent2">
                    <a:lumMod val="50000"/>
                  </a:schemeClr>
                </a:solidFill>
              </a:rPr>
              <a:t>Introduction</a:t>
            </a:r>
            <a:endParaRPr lang="en-US" sz="4800" b="0" dirty="0">
              <a:solidFill>
                <a:schemeClr val="accent2">
                  <a:lumMod val="50000"/>
                </a:schemeClr>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024579"/>
            <a:ext cx="4929201" cy="2404671"/>
          </a:xfrm>
        </p:spPr>
        <p:txBody>
          <a:bodyPr/>
          <a:lstStyle/>
          <a:p>
            <a:r>
              <a:rPr lang="en-US" sz="1900" dirty="0">
                <a:solidFill>
                  <a:srgbClr val="000000"/>
                </a:solidFill>
                <a:latin typeface="+mn-lt"/>
                <a:ea typeface="Arial" panose="020B0604020202020204" pitchFamily="34" charset="0"/>
              </a:rPr>
              <a:t>In today’s digital era, online platforms play crucial role which enable people to share their knowledge, ideas and opinions. From out of those, blogs have established themselves as the most widely recognized and powerful platforms for self-expression and public communication. Blogging has always provided an immediate and powerful way for individuals to publish content.</a:t>
            </a:r>
            <a:endParaRPr lang="en-US" sz="1900"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Blogmaze – A full stack web application</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a:xfrm>
            <a:off x="5962650" y="0"/>
            <a:ext cx="6229350"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029200" y="457200"/>
            <a:ext cx="1795462" cy="19045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 name="Freeform: Shape 1">
            <a:extLst>
              <a:ext uri="{FF2B5EF4-FFF2-40B4-BE49-F238E27FC236}">
                <a16:creationId xmlns:a16="http://schemas.microsoft.com/office/drawing/2014/main" id="{D98D7D23-BDEB-62F6-D8EF-8EC8D945207D}"/>
              </a:ext>
              <a:ext uri="{C183D7F6-B498-43B3-948B-1728B52AA6E4}">
                <adec:decorative xmlns:adec="http://schemas.microsoft.com/office/drawing/2017/decorative" val="1"/>
              </a:ext>
            </a:extLst>
          </p:cNvPr>
          <p:cNvSpPr/>
          <p:nvPr/>
        </p:nvSpPr>
        <p:spPr>
          <a:xfrm>
            <a:off x="6185021" y="5029288"/>
            <a:ext cx="1473079" cy="174298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6">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b="0" dirty="0">
                <a:solidFill>
                  <a:schemeClr val="accent2">
                    <a:lumMod val="50000"/>
                  </a:schemeClr>
                </a:solidFill>
              </a:rPr>
              <a:t>Tech Stack</a:t>
            </a:r>
            <a:endParaRPr lang="en-US" b="0" dirty="0">
              <a:solidFill>
                <a:schemeClr val="accent2">
                  <a:lumMod val="50000"/>
                </a:schemeClr>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solidFill>
                  <a:schemeClr val="accent2">
                    <a:lumMod val="50000"/>
                  </a:schemeClr>
                </a:solidFill>
              </a:rPr>
              <a:t>HTML, CSS, JS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solidFill>
                  <a:schemeClr val="accent2">
                    <a:lumMod val="50000"/>
                  </a:schemeClr>
                </a:solidFill>
              </a:rPr>
              <a:t>ReactJS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solidFill>
                  <a:schemeClr val="accent2">
                    <a:lumMod val="50000"/>
                  </a:schemeClr>
                </a:solidFill>
              </a:rPr>
              <a:t>NodeJS &amp; Express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solidFill>
                  <a:schemeClr val="accent2">
                    <a:lumMod val="50000"/>
                  </a:schemeClr>
                </a:solidFill>
              </a:rPr>
              <a:t>MySQL</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solidFill>
                  <a:schemeClr val="accent2">
                    <a:lumMod val="50000"/>
                  </a:schemeClr>
                </a:solidFill>
              </a:rPr>
              <a:t>GitHub</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Blogmaze – A full stack web application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638800" y="433578"/>
            <a:ext cx="3659846" cy="1325563"/>
          </a:xfrm>
        </p:spPr>
        <p:txBody>
          <a:bodyPr/>
          <a:lstStyle/>
          <a:p>
            <a:r>
              <a:rPr lang="en-US" sz="4000" b="0" dirty="0"/>
              <a:t>Key Features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5</a:t>
            </a:fld>
            <a:endParaRPr lang="en-US" altLang="zh-CN" dirty="0"/>
          </a:p>
        </p:txBody>
      </p:sp>
      <p:sp>
        <p:nvSpPr>
          <p:cNvPr id="11" name="Freeform: Shape 11">
            <a:extLst>
              <a:ext uri="{FF2B5EF4-FFF2-40B4-BE49-F238E27FC236}">
                <a16:creationId xmlns:a16="http://schemas.microsoft.com/office/drawing/2014/main" id="{212DF4B5-2523-046D-E039-97FC95E54CD7}"/>
              </a:ext>
              <a:ext uri="{C183D7F6-B498-43B3-948B-1728B52AA6E4}">
                <adec:decorative xmlns:adec="http://schemas.microsoft.com/office/drawing/2017/decorative" val="1"/>
              </a:ext>
            </a:extLst>
          </p:cNvPr>
          <p:cNvSpPr/>
          <p:nvPr/>
        </p:nvSpPr>
        <p:spPr>
          <a:xfrm>
            <a:off x="10473824" y="463692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2" name="Freeform: Shape 11">
            <a:extLst>
              <a:ext uri="{FF2B5EF4-FFF2-40B4-BE49-F238E27FC236}">
                <a16:creationId xmlns:a16="http://schemas.microsoft.com/office/drawing/2014/main" id="{710D19B6-2FA5-9CD6-C874-B422EE474DC6}"/>
              </a:ext>
              <a:ext uri="{C183D7F6-B498-43B3-948B-1728B52AA6E4}">
                <adec:decorative xmlns:adec="http://schemas.microsoft.com/office/drawing/2017/decorative" val="1"/>
              </a:ext>
            </a:extLst>
          </p:cNvPr>
          <p:cNvSpPr/>
          <p:nvPr/>
        </p:nvSpPr>
        <p:spPr>
          <a:xfrm>
            <a:off x="10173266" y="5508061"/>
            <a:ext cx="601116" cy="57325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3" name="Content Placeholder 7">
            <a:extLst>
              <a:ext uri="{FF2B5EF4-FFF2-40B4-BE49-F238E27FC236}">
                <a16:creationId xmlns:a16="http://schemas.microsoft.com/office/drawing/2014/main" id="{14A101EC-0734-2BBF-A22C-702F4FED3884}"/>
              </a:ext>
            </a:extLst>
          </p:cNvPr>
          <p:cNvSpPr txBox="1">
            <a:spLocks/>
          </p:cNvSpPr>
          <p:nvPr/>
        </p:nvSpPr>
        <p:spPr>
          <a:xfrm>
            <a:off x="3993391" y="1965594"/>
            <a:ext cx="7325523" cy="428737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develop a scalable and user-friendly blogging platform.</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enable to </a:t>
            </a:r>
            <a:r>
              <a:rPr lang="en-IN" sz="2600" b="1" kern="100" dirty="0">
                <a:solidFill>
                  <a:schemeClr val="accent6">
                    <a:lumMod val="25000"/>
                  </a:schemeClr>
                </a:solidFill>
                <a:ea typeface="Arial" panose="020B0604020202020204" pitchFamily="34" charset="0"/>
              </a:rPr>
              <a:t>Create new blog</a:t>
            </a:r>
            <a:r>
              <a:rPr lang="en-IN" sz="2600" kern="100" dirty="0">
                <a:solidFill>
                  <a:schemeClr val="accent6">
                    <a:lumMod val="25000"/>
                  </a:schemeClr>
                </a:solidFill>
                <a:ea typeface="Arial" panose="020B0604020202020204" pitchFamily="34" charset="0"/>
              </a:rPr>
              <a:t> posts, using rich text editor along with </a:t>
            </a:r>
            <a:r>
              <a:rPr lang="en-IN" sz="2600" b="1" kern="100" dirty="0">
                <a:solidFill>
                  <a:schemeClr val="accent6">
                    <a:lumMod val="25000"/>
                  </a:schemeClr>
                </a:solidFill>
                <a:ea typeface="Arial" panose="020B0604020202020204" pitchFamily="34" charset="0"/>
              </a:rPr>
              <a:t>formatting.</a:t>
            </a:r>
            <a:endParaRPr lang="en-IN" sz="2600" kern="100" dirty="0">
              <a:solidFill>
                <a:schemeClr val="accent6">
                  <a:lumMod val="25000"/>
                </a:schemeClr>
              </a:solidFill>
              <a:ea typeface="Arial" panose="020B0604020202020204" pitchFamily="34" charset="0"/>
            </a:endParaRP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rgbClr val="000000"/>
                </a:solidFill>
                <a:ea typeface="Arial" panose="020B0604020202020204" pitchFamily="34" charset="0"/>
              </a:rPr>
              <a:t>To allow users to read </a:t>
            </a:r>
            <a:r>
              <a:rPr lang="en-IN" sz="2600" b="1" kern="100" dirty="0">
                <a:solidFill>
                  <a:srgbClr val="000000"/>
                </a:solidFill>
                <a:ea typeface="Arial" panose="020B0604020202020204" pitchFamily="34" charset="0"/>
              </a:rPr>
              <a:t>blog posts</a:t>
            </a:r>
            <a:r>
              <a:rPr lang="en-IN" sz="2600" kern="100" dirty="0">
                <a:solidFill>
                  <a:srgbClr val="000000"/>
                </a:solidFill>
                <a:ea typeface="Arial" panose="020B0604020202020204" pitchFamily="34" charset="0"/>
              </a:rPr>
              <a:t> </a:t>
            </a:r>
            <a:r>
              <a:rPr lang="en-IN" sz="2600" b="1" kern="100" dirty="0">
                <a:solidFill>
                  <a:srgbClr val="000000"/>
                </a:solidFill>
                <a:ea typeface="Arial" panose="020B0604020202020204" pitchFamily="34" charset="0"/>
              </a:rPr>
              <a:t>by categories </a:t>
            </a:r>
            <a:r>
              <a:rPr lang="en-IN" sz="2600" kern="100" dirty="0">
                <a:solidFill>
                  <a:srgbClr val="000000"/>
                </a:solidFill>
                <a:ea typeface="Arial" panose="020B0604020202020204" pitchFamily="34" charset="0"/>
              </a:rPr>
              <a:t>for better navigation and relevance.</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enable users to </a:t>
            </a:r>
            <a:r>
              <a:rPr lang="en-IN" sz="2600" b="1" kern="100" dirty="0">
                <a:solidFill>
                  <a:schemeClr val="accent6">
                    <a:lumMod val="25000"/>
                  </a:schemeClr>
                </a:solidFill>
                <a:ea typeface="Arial" panose="020B0604020202020204" pitchFamily="34" charset="0"/>
              </a:rPr>
              <a:t>Edit, and Delete</a:t>
            </a:r>
            <a:r>
              <a:rPr lang="en-IN" sz="2600" kern="100" dirty="0">
                <a:solidFill>
                  <a:schemeClr val="accent6">
                    <a:lumMod val="25000"/>
                  </a:schemeClr>
                </a:solidFill>
                <a:ea typeface="Arial" panose="020B0604020202020204" pitchFamily="34" charset="0"/>
              </a:rPr>
              <a:t> their own blog posts.</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a:t>
            </a:r>
            <a:r>
              <a:rPr lang="en-IN" sz="2600" b="1" kern="100" dirty="0">
                <a:solidFill>
                  <a:schemeClr val="accent6">
                    <a:lumMod val="25000"/>
                  </a:schemeClr>
                </a:solidFill>
                <a:ea typeface="Arial" panose="020B0604020202020204" pitchFamily="34" charset="0"/>
              </a:rPr>
              <a:t>Disable edit and delete feature</a:t>
            </a:r>
            <a:r>
              <a:rPr lang="en-IN" sz="2600" kern="100" dirty="0">
                <a:solidFill>
                  <a:schemeClr val="accent6">
                    <a:lumMod val="25000"/>
                  </a:schemeClr>
                </a:solidFill>
                <a:ea typeface="Arial" panose="020B0604020202020204" pitchFamily="34" charset="0"/>
              </a:rPr>
              <a:t> if user is not the owner of blog post.</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implement </a:t>
            </a:r>
            <a:r>
              <a:rPr lang="en-IN" sz="2600" b="1" kern="100" dirty="0">
                <a:solidFill>
                  <a:schemeClr val="accent6">
                    <a:lumMod val="25000"/>
                  </a:schemeClr>
                </a:solidFill>
                <a:ea typeface="Arial" panose="020B0604020202020204" pitchFamily="34" charset="0"/>
              </a:rPr>
              <a:t>authentication features</a:t>
            </a:r>
            <a:r>
              <a:rPr lang="en-IN" sz="2600" kern="100" dirty="0">
                <a:solidFill>
                  <a:schemeClr val="accent6">
                    <a:lumMod val="25000"/>
                  </a:schemeClr>
                </a:solidFill>
                <a:ea typeface="Arial" panose="020B0604020202020204" pitchFamily="34" charset="0"/>
              </a:rPr>
              <a:t> such as login and logout to secure user data, along with </a:t>
            </a:r>
            <a:r>
              <a:rPr lang="en-IN" sz="2600" b="1" kern="100" dirty="0">
                <a:solidFill>
                  <a:schemeClr val="accent6">
                    <a:lumMod val="25000"/>
                  </a:schemeClr>
                </a:solidFill>
                <a:ea typeface="Arial" panose="020B0604020202020204" pitchFamily="34" charset="0"/>
              </a:rPr>
              <a:t>password encryption.</a:t>
            </a:r>
            <a:endParaRPr lang="en-IN" sz="2600" kern="100" dirty="0">
              <a:solidFill>
                <a:schemeClr val="accent6">
                  <a:lumMod val="25000"/>
                </a:schemeClr>
              </a:solidFill>
              <a:ea typeface="Arial" panose="020B0604020202020204" pitchFamily="34" charset="0"/>
            </a:endParaRPr>
          </a:p>
          <a:p>
            <a:pPr marL="342900" indent="-342900">
              <a:lnSpc>
                <a:spcPct val="150000"/>
              </a:lnSpc>
              <a:spcAft>
                <a:spcPts val="50"/>
              </a:spcAft>
              <a:buSzPts val="1000"/>
              <a:buFont typeface="Symbol" panose="05050102010706020507" pitchFamily="18" charset="2"/>
              <a:buChar char=""/>
              <a:tabLst>
                <a:tab pos="457200" algn="l"/>
              </a:tabLst>
            </a:pPr>
            <a:endParaRPr lang="en-IN" sz="1800" kern="100" dirty="0">
              <a:solidFill>
                <a:srgbClr val="000000"/>
              </a:solidFill>
              <a:latin typeface="Arial" panose="020B0604020202020204" pitchFamily="34" charset="0"/>
              <a:ea typeface="Arial" panose="020B0604020202020204" pitchFamily="34" charset="0"/>
            </a:endParaRPr>
          </a:p>
        </p:txBody>
      </p:sp>
      <p:sp>
        <p:nvSpPr>
          <p:cNvPr id="16" name="Freeform: Shape 15">
            <a:extLst>
              <a:ext uri="{FF2B5EF4-FFF2-40B4-BE49-F238E27FC236}">
                <a16:creationId xmlns:a16="http://schemas.microsoft.com/office/drawing/2014/main" id="{E17C3EE8-A21B-8A8D-37C2-C1A71426D818}"/>
              </a:ext>
              <a:ext uri="{C183D7F6-B498-43B3-948B-1728B52AA6E4}">
                <adec:decorative xmlns:adec="http://schemas.microsoft.com/office/drawing/2017/decorative" val="1"/>
              </a:ext>
            </a:extLst>
          </p:cNvPr>
          <p:cNvSpPr/>
          <p:nvPr/>
        </p:nvSpPr>
        <p:spPr>
          <a:xfrm>
            <a:off x="1778645" y="2267551"/>
            <a:ext cx="1898005" cy="220919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70C0">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418214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512D-5D58-9547-733B-47BEF2762B23}"/>
            </a:ext>
          </a:extLst>
        </p:cNvPr>
        <p:cNvGrpSpPr/>
        <p:nvPr/>
      </p:nvGrpSpPr>
      <p:grpSpPr>
        <a:xfrm>
          <a:off x="0" y="0"/>
          <a:ext cx="0" cy="0"/>
          <a:chOff x="0" y="0"/>
          <a:chExt cx="0" cy="0"/>
        </a:xfrm>
      </p:grpSpPr>
      <p:sp>
        <p:nvSpPr>
          <p:cNvPr id="60" name="Title 59">
            <a:extLst>
              <a:ext uri="{FF2B5EF4-FFF2-40B4-BE49-F238E27FC236}">
                <a16:creationId xmlns:a16="http://schemas.microsoft.com/office/drawing/2014/main" id="{77E4C8D2-6C94-7DF7-0B8E-C05FD5D9E180}"/>
              </a:ext>
            </a:extLst>
          </p:cNvPr>
          <p:cNvSpPr>
            <a:spLocks noGrp="1"/>
          </p:cNvSpPr>
          <p:nvPr>
            <p:ph type="title"/>
          </p:nvPr>
        </p:nvSpPr>
        <p:spPr>
          <a:xfrm>
            <a:off x="4268407" y="468373"/>
            <a:ext cx="6775489" cy="1325563"/>
          </a:xfrm>
        </p:spPr>
        <p:txBody>
          <a:bodyPr/>
          <a:lstStyle/>
          <a:p>
            <a:r>
              <a:rPr lang="en-US" sz="4000" b="0" dirty="0"/>
              <a:t>Key Features - continue </a:t>
            </a:r>
          </a:p>
        </p:txBody>
      </p:sp>
      <p:sp>
        <p:nvSpPr>
          <p:cNvPr id="5" name="Slide Number Placeholder 4">
            <a:extLst>
              <a:ext uri="{FF2B5EF4-FFF2-40B4-BE49-F238E27FC236}">
                <a16:creationId xmlns:a16="http://schemas.microsoft.com/office/drawing/2014/main" id="{8E858DED-5268-1F9B-8EE7-CFE7C29500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sp>
        <p:nvSpPr>
          <p:cNvPr id="11" name="Freeform: Shape 11">
            <a:extLst>
              <a:ext uri="{FF2B5EF4-FFF2-40B4-BE49-F238E27FC236}">
                <a16:creationId xmlns:a16="http://schemas.microsoft.com/office/drawing/2014/main" id="{73F175BA-B3A7-5E43-8113-8D120A4721C7}"/>
              </a:ext>
              <a:ext uri="{C183D7F6-B498-43B3-948B-1728B52AA6E4}">
                <adec:decorative xmlns:adec="http://schemas.microsoft.com/office/drawing/2017/decorative" val="1"/>
              </a:ext>
            </a:extLst>
          </p:cNvPr>
          <p:cNvSpPr/>
          <p:nvPr/>
        </p:nvSpPr>
        <p:spPr>
          <a:xfrm>
            <a:off x="10473824" y="463692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2" name="Freeform: Shape 11">
            <a:extLst>
              <a:ext uri="{FF2B5EF4-FFF2-40B4-BE49-F238E27FC236}">
                <a16:creationId xmlns:a16="http://schemas.microsoft.com/office/drawing/2014/main" id="{43AABF3A-4834-2769-84FA-79C55C5AA789}"/>
              </a:ext>
              <a:ext uri="{C183D7F6-B498-43B3-948B-1728B52AA6E4}">
                <adec:decorative xmlns:adec="http://schemas.microsoft.com/office/drawing/2017/decorative" val="1"/>
              </a:ext>
            </a:extLst>
          </p:cNvPr>
          <p:cNvSpPr/>
          <p:nvPr/>
        </p:nvSpPr>
        <p:spPr>
          <a:xfrm>
            <a:off x="10173266" y="5508061"/>
            <a:ext cx="601116" cy="57325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40000"/>
              <a:lumOff val="6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Content Placeholder 7">
            <a:extLst>
              <a:ext uri="{FF2B5EF4-FFF2-40B4-BE49-F238E27FC236}">
                <a16:creationId xmlns:a16="http://schemas.microsoft.com/office/drawing/2014/main" id="{53314F8E-E494-6E1F-816E-169082967523}"/>
              </a:ext>
            </a:extLst>
          </p:cNvPr>
          <p:cNvSpPr txBox="1">
            <a:spLocks/>
          </p:cNvSpPr>
          <p:nvPr/>
        </p:nvSpPr>
        <p:spPr>
          <a:xfrm>
            <a:off x="4029074" y="1904196"/>
            <a:ext cx="7372349" cy="41060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integrate </a:t>
            </a:r>
            <a:r>
              <a:rPr lang="en-IN" sz="1800" b="1" kern="100" dirty="0">
                <a:solidFill>
                  <a:srgbClr val="000000"/>
                </a:solidFill>
                <a:ea typeface="Arial" panose="020B0604020202020204" pitchFamily="34" charset="0"/>
              </a:rPr>
              <a:t>Text-to-Speech (TTS)</a:t>
            </a:r>
            <a:r>
              <a:rPr lang="en-IN" sz="1800" kern="100" dirty="0">
                <a:solidFill>
                  <a:srgbClr val="000000"/>
                </a:solidFill>
                <a:ea typeface="Arial" panose="020B0604020202020204" pitchFamily="34" charset="0"/>
              </a:rPr>
              <a:t> capabilities, making content accessible to visually impaired users or those who prefer listening.</a:t>
            </a:r>
          </a:p>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provide a </a:t>
            </a:r>
            <a:r>
              <a:rPr lang="en-IN" sz="1800" b="1" kern="100" dirty="0">
                <a:solidFill>
                  <a:srgbClr val="000000"/>
                </a:solidFill>
                <a:ea typeface="Arial" panose="020B0604020202020204" pitchFamily="34" charset="0"/>
              </a:rPr>
              <a:t>“Get Summary”</a:t>
            </a:r>
            <a:r>
              <a:rPr lang="en-IN" sz="1800" kern="100" dirty="0">
                <a:solidFill>
                  <a:srgbClr val="000000"/>
                </a:solidFill>
                <a:ea typeface="Arial" panose="020B0604020202020204" pitchFamily="34" charset="0"/>
              </a:rPr>
              <a:t> feature that offers AI-generated summaries of blog content for faster reading.</a:t>
            </a:r>
          </a:p>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display </a:t>
            </a:r>
            <a:r>
              <a:rPr lang="en-IN" sz="1800" b="1" kern="100" dirty="0">
                <a:solidFill>
                  <a:srgbClr val="000000"/>
                </a:solidFill>
                <a:ea typeface="Arial" panose="020B0604020202020204" pitchFamily="34" charset="0"/>
              </a:rPr>
              <a:t>related blog recommendations</a:t>
            </a:r>
            <a:r>
              <a:rPr lang="en-IN" sz="1800" kern="100" dirty="0">
                <a:solidFill>
                  <a:srgbClr val="000000"/>
                </a:solidFill>
                <a:ea typeface="Arial" panose="020B0604020202020204" pitchFamily="34" charset="0"/>
              </a:rPr>
              <a:t> under each category to promote content engagement.</a:t>
            </a:r>
          </a:p>
          <a:p>
            <a:pPr marL="342900" indent="-342900">
              <a:lnSpc>
                <a:spcPct val="150000"/>
              </a:lnSpc>
              <a:spcAft>
                <a:spcPts val="50"/>
              </a:spcAft>
              <a:buSzPts val="1000"/>
              <a:buFont typeface="Symbol" panose="05050102010706020507" pitchFamily="18" charset="2"/>
              <a:buChar char=""/>
              <a:tabLst>
                <a:tab pos="457200" algn="l"/>
              </a:tabLst>
            </a:pPr>
            <a:r>
              <a:rPr lang="en-IN" sz="1800" b="1" dirty="0">
                <a:solidFill>
                  <a:srgbClr val="000000"/>
                </a:solidFill>
                <a:ea typeface="Arial" panose="020B0604020202020204" pitchFamily="34" charset="0"/>
              </a:rPr>
              <a:t>Display User information , Posted Date </a:t>
            </a:r>
            <a:r>
              <a:rPr lang="en-IN" sz="1800" dirty="0">
                <a:solidFill>
                  <a:srgbClr val="000000"/>
                </a:solidFill>
                <a:ea typeface="Arial" panose="020B0604020202020204" pitchFamily="34" charset="0"/>
              </a:rPr>
              <a:t>for blog in real time with each blog.</a:t>
            </a:r>
          </a:p>
          <a:p>
            <a:pPr marL="342900" indent="-342900">
              <a:lnSpc>
                <a:spcPct val="150000"/>
              </a:lnSpc>
              <a:spcAft>
                <a:spcPts val="50"/>
              </a:spcAft>
              <a:buSzPts val="1000"/>
              <a:buFont typeface="Symbol" panose="05050102010706020507" pitchFamily="18" charset="2"/>
              <a:buChar char=""/>
              <a:tabLst>
                <a:tab pos="457200" algn="l"/>
              </a:tabLst>
            </a:pPr>
            <a:r>
              <a:rPr lang="en-IN" sz="1800" dirty="0">
                <a:solidFill>
                  <a:srgbClr val="000000"/>
                </a:solidFill>
                <a:ea typeface="Arial" panose="020B0604020202020204" pitchFamily="34" charset="0"/>
              </a:rPr>
              <a:t>Connect Application’s creator through Gmail, LinkedIn and Facebook</a:t>
            </a:r>
          </a:p>
          <a:p>
            <a:pPr marL="342900" indent="-342900">
              <a:lnSpc>
                <a:spcPct val="150000"/>
              </a:lnSpc>
              <a:spcAft>
                <a:spcPts val="50"/>
              </a:spcAft>
              <a:buSzPts val="1000"/>
              <a:buFont typeface="Symbol" panose="05050102010706020507" pitchFamily="18" charset="2"/>
              <a:buChar char=""/>
              <a:tabLst>
                <a:tab pos="457200" algn="l"/>
              </a:tabLst>
            </a:pPr>
            <a:endParaRPr lang="en-US" sz="1800" dirty="0"/>
          </a:p>
        </p:txBody>
      </p:sp>
      <p:sp>
        <p:nvSpPr>
          <p:cNvPr id="6" name="Freeform: Shape 5">
            <a:extLst>
              <a:ext uri="{FF2B5EF4-FFF2-40B4-BE49-F238E27FC236}">
                <a16:creationId xmlns:a16="http://schemas.microsoft.com/office/drawing/2014/main" id="{9BDD366A-DA82-B3BA-5051-1F5A1567AF49}"/>
              </a:ext>
              <a:ext uri="{C183D7F6-B498-43B3-948B-1728B52AA6E4}">
                <adec:decorative xmlns:adec="http://schemas.microsoft.com/office/drawing/2017/decorative" val="1"/>
              </a:ext>
            </a:extLst>
          </p:cNvPr>
          <p:cNvSpPr/>
          <p:nvPr/>
        </p:nvSpPr>
        <p:spPr>
          <a:xfrm>
            <a:off x="1778645" y="2286601"/>
            <a:ext cx="1898005" cy="220919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427812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0BAA-47C7-78FC-9138-67F210C849C9}"/>
            </a:ext>
          </a:extLst>
        </p:cNvPr>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B608F557-525E-96AA-5275-772EF3282C4B}"/>
              </a:ext>
            </a:extLst>
          </p:cNvPr>
          <p:cNvSpPr>
            <a:spLocks noGrp="1"/>
          </p:cNvSpPr>
          <p:nvPr>
            <p:ph type="sldNum" sz="quarter" idx="29"/>
          </p:nvPr>
        </p:nvSpPr>
        <p:spPr>
          <a:xfrm>
            <a:off x="11194169" y="6217920"/>
            <a:ext cx="458592" cy="365125"/>
          </a:xfrm>
        </p:spPr>
        <p:txBody>
          <a:bodyPr/>
          <a:lstStyle/>
          <a:p>
            <a:fld id="{47FEACEE-25B4-4A2D-B147-27296E36371D}" type="slidenum">
              <a:rPr lang="en-US" altLang="zh-CN" smtClean="0"/>
              <a:pPr/>
              <a:t>7</a:t>
            </a:fld>
            <a:endParaRPr lang="en-US" altLang="zh-CN" dirty="0"/>
          </a:p>
        </p:txBody>
      </p:sp>
      <p:sp>
        <p:nvSpPr>
          <p:cNvPr id="14" name="Title 45">
            <a:extLst>
              <a:ext uri="{FF2B5EF4-FFF2-40B4-BE49-F238E27FC236}">
                <a16:creationId xmlns:a16="http://schemas.microsoft.com/office/drawing/2014/main" id="{E705BA17-ABB4-E139-3B16-93307D4736BA}"/>
              </a:ext>
            </a:extLst>
          </p:cNvPr>
          <p:cNvSpPr>
            <a:spLocks noGrp="1"/>
          </p:cNvSpPr>
          <p:nvPr>
            <p:ph type="title"/>
          </p:nvPr>
        </p:nvSpPr>
        <p:spPr>
          <a:xfrm>
            <a:off x="6144991" y="2835655"/>
            <a:ext cx="5507770" cy="1212396"/>
          </a:xfrm>
        </p:spPr>
        <p:txBody>
          <a:bodyPr/>
          <a:lstStyle/>
          <a:p>
            <a:r>
              <a:rPr lang="en-US" dirty="0">
                <a:solidFill>
                  <a:schemeClr val="accent2">
                    <a:lumMod val="50000"/>
                  </a:schemeClr>
                </a:solidFill>
              </a:rPr>
              <a:t>DESIGN &amp; LAYOUT</a:t>
            </a:r>
          </a:p>
        </p:txBody>
      </p:sp>
      <p:sp>
        <p:nvSpPr>
          <p:cNvPr id="15" name="Text Placeholder 18">
            <a:extLst>
              <a:ext uri="{FF2B5EF4-FFF2-40B4-BE49-F238E27FC236}">
                <a16:creationId xmlns:a16="http://schemas.microsoft.com/office/drawing/2014/main" id="{3573B35A-5DF2-CC77-730A-CF888B4050F6}"/>
              </a:ext>
            </a:extLst>
          </p:cNvPr>
          <p:cNvSpPr txBox="1">
            <a:spLocks/>
          </p:cNvSpPr>
          <p:nvPr/>
        </p:nvSpPr>
        <p:spPr>
          <a:xfrm>
            <a:off x="2319235" y="2911781"/>
            <a:ext cx="1570612" cy="1060144"/>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1" dirty="0">
                <a:solidFill>
                  <a:schemeClr val="accent2">
                    <a:lumMod val="50000"/>
                  </a:schemeClr>
                </a:solidFill>
              </a:rPr>
              <a:t>BLOGMAZE</a:t>
            </a:r>
            <a:br>
              <a:rPr lang="en-US" sz="1800" b="1" dirty="0">
                <a:solidFill>
                  <a:schemeClr val="accent2">
                    <a:lumMod val="50000"/>
                  </a:schemeClr>
                </a:solidFill>
              </a:rPr>
            </a:br>
            <a:r>
              <a:rPr lang="en-US" sz="1800" b="1" dirty="0">
                <a:solidFill>
                  <a:schemeClr val="accent2">
                    <a:lumMod val="50000"/>
                  </a:schemeClr>
                </a:solidFill>
              </a:rPr>
              <a:t>APPLICATION</a:t>
            </a:r>
            <a:br>
              <a:rPr lang="en-US" sz="1800" b="1" dirty="0">
                <a:solidFill>
                  <a:schemeClr val="accent2">
                    <a:lumMod val="50000"/>
                  </a:schemeClr>
                </a:solidFill>
              </a:rPr>
            </a:br>
            <a:r>
              <a:rPr lang="en-US" sz="1800" b="1" dirty="0">
                <a:solidFill>
                  <a:schemeClr val="accent2">
                    <a:lumMod val="50000"/>
                  </a:schemeClr>
                </a:solidFill>
              </a:rPr>
              <a:t>DESIGN</a:t>
            </a:r>
          </a:p>
          <a:p>
            <a:endParaRPr lang="en-US" dirty="0"/>
          </a:p>
        </p:txBody>
      </p:sp>
      <p:pic>
        <p:nvPicPr>
          <p:cNvPr id="16" name="Picture placeholder 19">
            <a:extLst>
              <a:ext uri="{FF2B5EF4-FFF2-40B4-BE49-F238E27FC236}">
                <a16:creationId xmlns:a16="http://schemas.microsoft.com/office/drawing/2014/main" id="{52FB7E69-DAC5-73F9-3B82-CE8B65824921}"/>
              </a:ext>
            </a:extLst>
          </p:cNvPr>
          <p:cNvPicPr>
            <a:picLocks noChangeAspect="1"/>
          </p:cNvPicPr>
          <p:nvPr/>
        </p:nvPicPr>
        <p:blipFill>
          <a:blip r:embed="rId3"/>
          <a:srcRect/>
          <a:stretch/>
        </p:blipFill>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4"/>
            <a:stretch>
              <a:fillRect/>
            </a:stretch>
          </a:blipFill>
        </p:spPr>
      </p:pic>
      <p:sp>
        <p:nvSpPr>
          <p:cNvPr id="17" name="Freeform: Shape 16">
            <a:extLst>
              <a:ext uri="{FF2B5EF4-FFF2-40B4-BE49-F238E27FC236}">
                <a16:creationId xmlns:a16="http://schemas.microsoft.com/office/drawing/2014/main" id="{9DFCD072-0092-C23F-028D-59187816D5AD}"/>
              </a:ext>
              <a:ext uri="{C183D7F6-B498-43B3-948B-1728B52AA6E4}">
                <adec:decorative xmlns:adec="http://schemas.microsoft.com/office/drawing/2017/decorative" val="1"/>
              </a:ext>
            </a:extLst>
          </p:cNvPr>
          <p:cNvSpPr/>
          <p:nvPr/>
        </p:nvSpPr>
        <p:spPr>
          <a:xfrm>
            <a:off x="10544176" y="4676386"/>
            <a:ext cx="640468" cy="667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70C0">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71071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87829" y="507076"/>
            <a:ext cx="10515600" cy="607349"/>
          </a:xfrm>
        </p:spPr>
        <p:txBody>
          <a:bodyPr/>
          <a:lstStyle/>
          <a:p>
            <a:r>
              <a:rPr lang="en-US" sz="2800" b="0" dirty="0"/>
              <a:t>Login Page</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2" name="Footer Placeholder 7">
            <a:extLst>
              <a:ext uri="{FF2B5EF4-FFF2-40B4-BE49-F238E27FC236}">
                <a16:creationId xmlns:a16="http://schemas.microsoft.com/office/drawing/2014/main" id="{6685E15D-97C3-9140-0727-7FACBE16483B}"/>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pic>
        <p:nvPicPr>
          <p:cNvPr id="7" name="Picture 6">
            <a:extLst>
              <a:ext uri="{FF2B5EF4-FFF2-40B4-BE49-F238E27FC236}">
                <a16:creationId xmlns:a16="http://schemas.microsoft.com/office/drawing/2014/main" id="{C2B0DC59-5C15-6F55-0592-4DE5AB91A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758" y="1376404"/>
            <a:ext cx="9087027" cy="4105191"/>
          </a:xfrm>
          <a:prstGeom prst="rect">
            <a:avLst/>
          </a:prstGeom>
          <a:ln w="19050">
            <a:solidFill>
              <a:schemeClr val="accent2">
                <a:lumMod val="75000"/>
              </a:schemeClr>
            </a:solidFill>
          </a:ln>
        </p:spPr>
      </p:pic>
    </p:spTree>
    <p:extLst>
      <p:ext uri="{BB962C8B-B14F-4D97-AF65-F5344CB8AC3E}">
        <p14:creationId xmlns:p14="http://schemas.microsoft.com/office/powerpoint/2010/main" val="164028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560C-4DBE-BC3D-344A-0E57094C417F}"/>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F5809EC-0981-4A62-18FB-917CEEFE3F4E}"/>
              </a:ext>
            </a:extLst>
          </p:cNvPr>
          <p:cNvSpPr>
            <a:spLocks noGrp="1"/>
          </p:cNvSpPr>
          <p:nvPr>
            <p:ph type="title"/>
          </p:nvPr>
        </p:nvSpPr>
        <p:spPr>
          <a:xfrm>
            <a:off x="587829" y="507076"/>
            <a:ext cx="10515600" cy="607349"/>
          </a:xfrm>
        </p:spPr>
        <p:txBody>
          <a:bodyPr/>
          <a:lstStyle/>
          <a:p>
            <a:r>
              <a:rPr lang="en-US" sz="2800" b="0" dirty="0"/>
              <a:t>Registration Page</a:t>
            </a:r>
          </a:p>
        </p:txBody>
      </p:sp>
      <p:sp>
        <p:nvSpPr>
          <p:cNvPr id="5" name="Slide Number Placeholder 4">
            <a:extLst>
              <a:ext uri="{FF2B5EF4-FFF2-40B4-BE49-F238E27FC236}">
                <a16:creationId xmlns:a16="http://schemas.microsoft.com/office/drawing/2014/main" id="{BC278D08-C5F3-AD10-2420-5759AD96AC5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Footer Placeholder 7">
            <a:extLst>
              <a:ext uri="{FF2B5EF4-FFF2-40B4-BE49-F238E27FC236}">
                <a16:creationId xmlns:a16="http://schemas.microsoft.com/office/drawing/2014/main" id="{71002301-A9EC-5471-68CD-EE1593C462C7}"/>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web application</a:t>
            </a:r>
          </a:p>
        </p:txBody>
      </p:sp>
      <p:sp>
        <p:nvSpPr>
          <p:cNvPr id="3" name="Footer Placeholder 7">
            <a:extLst>
              <a:ext uri="{FF2B5EF4-FFF2-40B4-BE49-F238E27FC236}">
                <a16:creationId xmlns:a16="http://schemas.microsoft.com/office/drawing/2014/main" id="{586926BF-C057-8991-47B7-2835F660C801}"/>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navigates to register page from login page when register hyperlink is clicked. </a:t>
            </a:r>
          </a:p>
        </p:txBody>
      </p:sp>
      <p:pic>
        <p:nvPicPr>
          <p:cNvPr id="6" name="Picture 5">
            <a:extLst>
              <a:ext uri="{FF2B5EF4-FFF2-40B4-BE49-F238E27FC236}">
                <a16:creationId xmlns:a16="http://schemas.microsoft.com/office/drawing/2014/main" id="{1C4C2E54-2A94-6DB5-248D-921A8AAED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953" y="1588670"/>
            <a:ext cx="9056597" cy="4155005"/>
          </a:xfrm>
          <a:prstGeom prst="rect">
            <a:avLst/>
          </a:prstGeom>
          <a:ln w="12700">
            <a:solidFill>
              <a:schemeClr val="accent2">
                <a:lumMod val="75000"/>
              </a:schemeClr>
            </a:solidFill>
          </a:ln>
        </p:spPr>
      </p:pic>
    </p:spTree>
    <p:extLst>
      <p:ext uri="{BB962C8B-B14F-4D97-AF65-F5344CB8AC3E}">
        <p14:creationId xmlns:p14="http://schemas.microsoft.com/office/powerpoint/2010/main" val="1254448995"/>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2">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145</TotalTime>
  <Words>665</Words>
  <Application>Microsoft Office PowerPoint</Application>
  <PresentationFormat>Widescreen</PresentationFormat>
  <Paragraphs>104</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Abadi</vt:lpstr>
      <vt:lpstr>Arial</vt:lpstr>
      <vt:lpstr>Calibri</vt:lpstr>
      <vt:lpstr>Gill Sans Nova Light</vt:lpstr>
      <vt:lpstr>Posterama Text SemiBold</vt:lpstr>
      <vt:lpstr>Sagona Book</vt:lpstr>
      <vt:lpstr>Symbol</vt:lpstr>
      <vt:lpstr>Custom​​</vt:lpstr>
      <vt:lpstr>PowerPoint Presentation</vt:lpstr>
      <vt:lpstr>PowerPoint Presentation</vt:lpstr>
      <vt:lpstr>Introduction</vt:lpstr>
      <vt:lpstr>Tech Stack</vt:lpstr>
      <vt:lpstr>Key Features</vt:lpstr>
      <vt:lpstr>Key Features - continue </vt:lpstr>
      <vt:lpstr>DESIGN &amp; LAYOUT</vt:lpstr>
      <vt:lpstr>Login Page</vt:lpstr>
      <vt:lpstr>Registration Page</vt:lpstr>
      <vt:lpstr>Home Page</vt:lpstr>
      <vt:lpstr>Single Post Page</vt:lpstr>
      <vt:lpstr>Write Page</vt:lpstr>
      <vt:lpstr>Summary Popup page</vt:lpstr>
      <vt:lpstr>Footer Elements</vt:lpstr>
      <vt:lpstr>Footer Elements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Jasdev Singh</dc:creator>
  <cp:lastModifiedBy>Jasdev Singh</cp:lastModifiedBy>
  <cp:revision>6</cp:revision>
  <dcterms:created xsi:type="dcterms:W3CDTF">2025-05-25T18:26:55Z</dcterms:created>
  <dcterms:modified xsi:type="dcterms:W3CDTF">2025-05-26T07:19:56Z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